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85" r:id="rId2"/>
    <p:sldId id="556" r:id="rId3"/>
    <p:sldId id="511" r:id="rId4"/>
    <p:sldId id="584" r:id="rId5"/>
    <p:sldId id="552" r:id="rId6"/>
    <p:sldId id="586" r:id="rId7"/>
    <p:sldId id="553" r:id="rId8"/>
    <p:sldId id="513" r:id="rId9"/>
    <p:sldId id="554" r:id="rId10"/>
    <p:sldId id="555" r:id="rId11"/>
    <p:sldId id="559" r:id="rId12"/>
    <p:sldId id="546" r:id="rId13"/>
    <p:sldId id="547" r:id="rId14"/>
    <p:sldId id="508" r:id="rId15"/>
    <p:sldId id="549" r:id="rId16"/>
    <p:sldId id="560" r:id="rId17"/>
    <p:sldId id="561" r:id="rId18"/>
    <p:sldId id="583" r:id="rId19"/>
    <p:sldId id="562" r:id="rId20"/>
    <p:sldId id="563" r:id="rId21"/>
    <p:sldId id="564" r:id="rId22"/>
    <p:sldId id="565" r:id="rId23"/>
    <p:sldId id="570" r:id="rId24"/>
    <p:sldId id="567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9C35"/>
    <a:srgbClr val="FFFFFF"/>
    <a:srgbClr val="34B233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95" y="87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4463007159905"/>
          <c:y val="9.641255605381166E-2"/>
          <c:w val="0.77684964200477324"/>
          <c:h val="0.7085201793721973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tagetes 1998</c:v>
                </c:pt>
              </c:strCache>
            </c:strRef>
          </c:tx>
          <c:spPr>
            <a:ln w="13414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412</c:v>
                </c:pt>
                <c:pt idx="1">
                  <c:v>6</c:v>
                </c:pt>
                <c:pt idx="2">
                  <c:v>24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C4-4700-8DA7-AE721315FA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facelia 1998</c:v>
                </c:pt>
              </c:strCache>
            </c:strRef>
          </c:tx>
          <c:spPr>
            <a:ln w="13414">
              <a:solidFill>
                <a:srgbClr val="0F089A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F089A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412</c:v>
                </c:pt>
                <c:pt idx="1">
                  <c:v>388</c:v>
                </c:pt>
                <c:pt idx="2">
                  <c:v>344</c:v>
                </c:pt>
                <c:pt idx="3">
                  <c:v>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C4-4700-8DA7-AE721315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59648"/>
        <c:axId val="85660800"/>
      </c:lineChart>
      <c:catAx>
        <c:axId val="85659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9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 Bemonsteringstijdstip in het voorjaar na de teelt</a:t>
                </a:r>
              </a:p>
            </c:rich>
          </c:tx>
          <c:layout>
            <c:manualLayout>
              <c:xMode val="edge"/>
              <c:yMode val="edge"/>
              <c:x val="0.26849642004773272"/>
              <c:y val="0.90134529147982068"/>
            </c:manualLayout>
          </c:layout>
          <c:overlay val="0"/>
          <c:spPr>
            <a:noFill/>
            <a:ln w="2682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566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660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9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P. pentrans besmetting in larven per 100 ml grond</a:t>
                </a:r>
              </a:p>
            </c:rich>
          </c:tx>
          <c:layout>
            <c:manualLayout>
              <c:xMode val="edge"/>
              <c:yMode val="edge"/>
              <c:x val="1.4319809069212411E-2"/>
              <c:y val="6.726457399103139E-2"/>
            </c:manualLayout>
          </c:layout>
          <c:overlay val="0"/>
          <c:spPr>
            <a:noFill/>
            <a:ln w="2682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85659648"/>
        <c:crosses val="autoZero"/>
        <c:crossBetween val="between"/>
      </c:valAx>
      <c:spPr>
        <a:noFill/>
        <a:ln w="268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1" b="1" i="0" u="none" strike="noStrike" baseline="0">
          <a:solidFill>
            <a:schemeClr val="tx1"/>
          </a:solidFill>
          <a:latin typeface="News Gothic"/>
          <a:ea typeface="News Gothic"/>
          <a:cs typeface="News Gothic"/>
        </a:defRPr>
      </a:pPr>
      <a:endParaRPr lang="nl-N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</cdr:x>
      <cdr:y>0.01058</cdr:y>
    </cdr:from>
    <cdr:to>
      <cdr:x>0.98995</cdr:x>
      <cdr:y>0.45546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C08D329-7FB9-4FC4-9F35-59C3AB88D3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57032" y="47449"/>
          <a:ext cx="2000451" cy="19958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17-7-2019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1"/>
            <a:ext cx="2916981" cy="273668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640654"/>
            <a:ext cx="2916981" cy="273668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640654"/>
            <a:ext cx="2918501" cy="273668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3" y="1"/>
            <a:ext cx="291698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65495" y="9640654"/>
            <a:ext cx="291850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9938"/>
            <a:ext cx="4921250" cy="3690937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6" y="4690018"/>
            <a:ext cx="4976652" cy="276791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02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11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61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4720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72646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121954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15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55089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16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7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78057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2406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397102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20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125304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16981" cy="266374"/>
          </a:xfrm>
          <a:prstGeom prst="rect">
            <a:avLst/>
          </a:prstGeom>
          <a:ln/>
        </p:spPr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647946"/>
            <a:ext cx="2918501" cy="266374"/>
          </a:xfrm>
          <a:prstGeom prst="rect">
            <a:avLst/>
          </a:prstGeom>
          <a:ln/>
        </p:spPr>
        <p:txBody>
          <a:bodyPr/>
          <a:lstStyle/>
          <a:p>
            <a:fld id="{B160DA99-A107-4356-B1A8-8C24CFCDBE3A}" type="slidenum">
              <a:rPr lang="nl-NL">
                <a:solidFill>
                  <a:srgbClr val="000000"/>
                </a:solidFill>
              </a:rPr>
              <a:pPr/>
              <a:t>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8237" cy="3711575"/>
          </a:xfrm>
          <a:prstGeom prst="rect">
            <a:avLst/>
          </a:prstGeo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1" y="4720812"/>
            <a:ext cx="4985773" cy="4642286"/>
          </a:xfrm>
          <a:prstGeom prst="rect">
            <a:avLst/>
          </a:prstGeom>
        </p:spPr>
        <p:txBody>
          <a:bodyPr lIns="88153" tIns="44078" rIns="88153" bIns="4407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123653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21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35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135237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759383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9365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16981" cy="266374"/>
          </a:xfrm>
          <a:prstGeom prst="rect">
            <a:avLst/>
          </a:prstGeom>
          <a:ln/>
        </p:spPr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647946"/>
            <a:ext cx="2918501" cy="266374"/>
          </a:xfrm>
          <a:prstGeom prst="rect">
            <a:avLst/>
          </a:prstGeom>
          <a:ln/>
        </p:spPr>
        <p:txBody>
          <a:bodyPr/>
          <a:lstStyle/>
          <a:p>
            <a:fld id="{B160DA99-A107-4356-B1A8-8C24CFCDBE3A}" type="slidenum">
              <a:rPr lang="nl-NL">
                <a:solidFill>
                  <a:srgbClr val="000000"/>
                </a:solidFill>
              </a:rPr>
              <a:pPr/>
              <a:t>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8237" cy="3711575"/>
          </a:xfrm>
          <a:prstGeom prst="rect">
            <a:avLst/>
          </a:prstGeo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1" y="4720812"/>
            <a:ext cx="4985773" cy="4642286"/>
          </a:xfrm>
          <a:prstGeom prst="rect">
            <a:avLst/>
          </a:prstGeom>
        </p:spPr>
        <p:txBody>
          <a:bodyPr lIns="88153" tIns="44078" rIns="88153" bIns="4407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19047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16981" cy="266374"/>
          </a:xfrm>
          <a:prstGeom prst="rect">
            <a:avLst/>
          </a:prstGeom>
          <a:ln/>
        </p:spPr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647946"/>
            <a:ext cx="2918501" cy="266374"/>
          </a:xfrm>
          <a:prstGeom prst="rect">
            <a:avLst/>
          </a:prstGeom>
          <a:ln/>
        </p:spPr>
        <p:txBody>
          <a:bodyPr/>
          <a:lstStyle/>
          <a:p>
            <a:fld id="{B160DA99-A107-4356-B1A8-8C24CFCDBE3A}" type="slidenum">
              <a:rPr lang="nl-NL">
                <a:solidFill>
                  <a:srgbClr val="000000"/>
                </a:solidFill>
              </a:rPr>
              <a:pPr/>
              <a:t>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8237" cy="3711575"/>
          </a:xfrm>
          <a:prstGeom prst="rect">
            <a:avLst/>
          </a:prstGeo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1" y="4720812"/>
            <a:ext cx="4985773" cy="4642286"/>
          </a:xfrm>
          <a:prstGeom prst="rect">
            <a:avLst/>
          </a:prstGeom>
        </p:spPr>
        <p:txBody>
          <a:bodyPr lIns="88153" tIns="44078" rIns="88153" bIns="4407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18520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16981" cy="266374"/>
          </a:xfrm>
          <a:prstGeom prst="rect">
            <a:avLst/>
          </a:prstGeom>
          <a:ln/>
        </p:spPr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647946"/>
            <a:ext cx="2918501" cy="266374"/>
          </a:xfrm>
          <a:prstGeom prst="rect">
            <a:avLst/>
          </a:prstGeom>
          <a:ln/>
        </p:spPr>
        <p:txBody>
          <a:bodyPr/>
          <a:lstStyle/>
          <a:p>
            <a:fld id="{B160DA99-A107-4356-B1A8-8C24CFCDBE3A}" type="slidenum">
              <a:rPr lang="nl-NL">
                <a:solidFill>
                  <a:srgbClr val="000000"/>
                </a:solidFill>
              </a:rPr>
              <a:pPr/>
              <a:t>6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48237" cy="3711575"/>
          </a:xfrm>
          <a:prstGeom prst="rect">
            <a:avLst/>
          </a:prstGeo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1" y="4720812"/>
            <a:ext cx="4985773" cy="4642286"/>
          </a:xfrm>
          <a:prstGeom prst="rect">
            <a:avLst/>
          </a:prstGeom>
        </p:spPr>
        <p:txBody>
          <a:bodyPr lIns="88153" tIns="44078" rIns="88153" bIns="4407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96798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5" y="9287405"/>
            <a:ext cx="2916981" cy="626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556064"/>
            <a:ext cx="2918501" cy="358257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7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5" y="2"/>
            <a:ext cx="291698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65495" y="9640655"/>
            <a:ext cx="291850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8238" cy="37115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20815"/>
            <a:ext cx="4985773" cy="27355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75267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52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5" y="9287405"/>
            <a:ext cx="2916981" cy="626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556064"/>
            <a:ext cx="2918501" cy="358257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9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5" y="2"/>
            <a:ext cx="291698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65495" y="9640655"/>
            <a:ext cx="291850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8238" cy="37115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20815"/>
            <a:ext cx="4985773" cy="27355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65937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5" y="9287405"/>
            <a:ext cx="2916981" cy="626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5495" y="9556064"/>
            <a:ext cx="2918501" cy="358257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10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5" y="2"/>
            <a:ext cx="291698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65495" y="9640655"/>
            <a:ext cx="2918501" cy="2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8238" cy="37115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20815"/>
            <a:ext cx="4985773" cy="27355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45948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91642" y="230188"/>
            <a:ext cx="8442796" cy="79165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7"/>
            <a:ext cx="8442796" cy="7916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93909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369897"/>
            <a:ext cx="8229600" cy="8401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4" y="1371608"/>
            <a:ext cx="8229600" cy="4343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02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03A192-9A52-4057-941C-0913193BAC19}"/>
              </a:ext>
            </a:extLst>
          </p:cNvPr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6" y="3341741"/>
            <a:ext cx="2647950" cy="264795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Presentaties WURKS groenbemesters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284646D4-26E7-41A2-9563-65DF376184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26" y="3341741"/>
            <a:ext cx="2717320" cy="268213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nl-NL" i="1" dirty="0"/>
              <a:t> </a:t>
            </a:r>
            <a:r>
              <a:rPr lang="nl-NL" sz="2400" dirty="0"/>
              <a:t>Overige groenbemesters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79FEE7-F4A9-48E4-985F-9D7140D34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r"/>
            <a:r>
              <a:rPr lang="nl-NL" dirty="0"/>
              <a:t>2019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AB1B4E-D31C-44CD-9124-B2F240092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84" y="6023873"/>
            <a:ext cx="329793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2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 en bodemplagen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23481"/>
            <a:ext cx="8231188" cy="546630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800"/>
              </a:lnSpc>
              <a:buClr>
                <a:srgbClr val="005172"/>
              </a:buClr>
            </a:pPr>
            <a:r>
              <a:rPr lang="nl-NL" sz="1800" dirty="0"/>
              <a:t>problemen met emelten kunnen in </a:t>
            </a:r>
            <a:r>
              <a:rPr lang="nl-NL" sz="1800" i="1" dirty="0" err="1"/>
              <a:t>Tagetes</a:t>
            </a:r>
            <a:r>
              <a:rPr lang="nl-NL" sz="1800" i="1" dirty="0"/>
              <a:t> </a:t>
            </a:r>
            <a:r>
              <a:rPr lang="nl-NL" sz="1800" i="1" dirty="0" err="1"/>
              <a:t>patula</a:t>
            </a:r>
            <a:r>
              <a:rPr lang="nl-NL" sz="1800" i="1" dirty="0"/>
              <a:t> </a:t>
            </a:r>
            <a:r>
              <a:rPr lang="nl-NL" sz="1800" dirty="0"/>
              <a:t>wat toenemen</a:t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60" y="1160822"/>
            <a:ext cx="6088497" cy="22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29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4"/>
            <a:ext cx="8496300" cy="640080"/>
          </a:xfrm>
        </p:spPr>
        <p:txBody>
          <a:bodyPr/>
          <a:lstStyle/>
          <a:p>
            <a:pPr algn="ctr"/>
            <a:r>
              <a:rPr lang="nl-NL" sz="3200" dirty="0" err="1">
                <a:solidFill>
                  <a:schemeClr val="tx1"/>
                </a:solidFill>
              </a:rPr>
              <a:t>Facelia</a:t>
            </a:r>
            <a:r>
              <a:rPr lang="nl-NL" sz="3200" dirty="0">
                <a:solidFill>
                  <a:schemeClr val="tx1"/>
                </a:solidFill>
              </a:rPr>
              <a:t> 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Phacelia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tanacetifolia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004143-14FB-4ED3-8CBE-6B652532B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8" y="995607"/>
            <a:ext cx="6654628" cy="49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Facelia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Phacelia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tanacetifolia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bijna alle grondsoorten geteeld worden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niet op zware kleigrond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niet op zeer kalkrijke grond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zaaiperiode: half april tot half augustus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6 tot 14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behoorlijk intensieve </a:t>
            </a:r>
            <a:r>
              <a:rPr lang="nl-NL" dirty="0" err="1"/>
              <a:t>beworteling</a:t>
            </a: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heel gevoelig voor vorst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6169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 err="1">
                <a:solidFill>
                  <a:schemeClr val="tx1"/>
                </a:solidFill>
              </a:rPr>
              <a:t>Facelia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Phacelia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tanacetifolia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meestal niet  nodig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totale droge stof </a:t>
            </a:r>
            <a:r>
              <a:rPr lang="nl-NL" dirty="0" err="1"/>
              <a:t>produktie</a:t>
            </a:r>
            <a:r>
              <a:rPr lang="nl-NL" dirty="0"/>
              <a:t> ongeveer 3000 kg per hectare 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effectieve organische stof: 650 kg per hectare</a:t>
            </a: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adviesgift: 40 tot 60 kg per hectare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50 kg N op andere grondsoorten</a:t>
            </a:r>
          </a:p>
        </p:txBody>
      </p:sp>
    </p:spTree>
    <p:extLst>
      <p:ext uri="{BB962C8B-B14F-4D97-AF65-F5344CB8AC3E}">
        <p14:creationId xmlns:p14="http://schemas.microsoft.com/office/powerpoint/2010/main" val="34880198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Facelia</a:t>
            </a:r>
            <a:r>
              <a:rPr lang="nl-NL" dirty="0"/>
              <a:t>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1400" dirty="0"/>
              <a:t>slechte waardplant voor </a:t>
            </a:r>
            <a:r>
              <a:rPr lang="nl-NL" sz="1400" i="1" dirty="0" err="1"/>
              <a:t>Meloidogyne</a:t>
            </a:r>
            <a:r>
              <a:rPr lang="nl-NL" sz="1400" i="1" dirty="0"/>
              <a:t> </a:t>
            </a:r>
            <a:r>
              <a:rPr lang="nl-NL" sz="1400" i="1" dirty="0" err="1"/>
              <a:t>chitwoodi</a:t>
            </a:r>
            <a:r>
              <a:rPr lang="nl-NL" sz="1400" i="1" dirty="0"/>
              <a:t>, </a:t>
            </a:r>
            <a:r>
              <a:rPr lang="nl-NL" sz="1400" i="1" dirty="0" err="1"/>
              <a:t>Meloidogyne</a:t>
            </a:r>
            <a:r>
              <a:rPr lang="nl-NL" sz="1400" i="1" dirty="0"/>
              <a:t> </a:t>
            </a:r>
            <a:r>
              <a:rPr lang="nl-NL" sz="1400" i="1" dirty="0" err="1"/>
              <a:t>fallax</a:t>
            </a:r>
            <a:r>
              <a:rPr lang="nl-NL" sz="1400" i="1" dirty="0"/>
              <a:t> </a:t>
            </a:r>
            <a:r>
              <a:rPr lang="nl-NL" sz="1400" dirty="0"/>
              <a:t>en </a:t>
            </a:r>
            <a:br>
              <a:rPr lang="nl-NL" sz="1400" dirty="0"/>
            </a:br>
            <a:r>
              <a:rPr lang="nl-NL" sz="1400" i="1" dirty="0" err="1"/>
              <a:t>Trichodorus</a:t>
            </a:r>
            <a:r>
              <a:rPr lang="nl-NL" sz="1400" i="1" dirty="0"/>
              <a:t> </a:t>
            </a:r>
            <a:r>
              <a:rPr lang="nl-NL" sz="1400" i="1" dirty="0" err="1"/>
              <a:t>primitivus</a:t>
            </a:r>
            <a:endParaRPr lang="nl-NL" sz="1400" i="1" dirty="0"/>
          </a:p>
          <a:p>
            <a:pPr>
              <a:lnSpc>
                <a:spcPts val="2800"/>
              </a:lnSpc>
            </a:pPr>
            <a:r>
              <a:rPr lang="nl-NL" sz="1400" dirty="0"/>
              <a:t>Matige waardplant voor </a:t>
            </a:r>
            <a:r>
              <a:rPr lang="nl-NL" sz="1400" i="1" dirty="0" err="1"/>
              <a:t>Meloidogyne</a:t>
            </a:r>
            <a:r>
              <a:rPr lang="nl-NL" sz="1400" i="1" dirty="0"/>
              <a:t> </a:t>
            </a:r>
            <a:r>
              <a:rPr lang="nl-NL" sz="1400" i="1" dirty="0" err="1"/>
              <a:t>hapla</a:t>
            </a:r>
            <a:r>
              <a:rPr lang="nl-NL" sz="1400" i="1" dirty="0"/>
              <a:t> </a:t>
            </a:r>
            <a:r>
              <a:rPr lang="nl-NL" sz="1400" dirty="0"/>
              <a:t>en </a:t>
            </a:r>
            <a:r>
              <a:rPr lang="nl-NL" sz="1400" i="1" dirty="0" err="1"/>
              <a:t>Paratrichodorus</a:t>
            </a:r>
            <a:r>
              <a:rPr lang="nl-NL" sz="1400" i="1" dirty="0"/>
              <a:t> </a:t>
            </a:r>
            <a:r>
              <a:rPr lang="nl-NL" sz="1400" i="1" dirty="0" err="1"/>
              <a:t>pachydermus</a:t>
            </a:r>
            <a:endParaRPr lang="nl-NL" sz="1400" i="1" dirty="0"/>
          </a:p>
          <a:p>
            <a:pPr>
              <a:lnSpc>
                <a:spcPts val="2800"/>
              </a:lnSpc>
            </a:pPr>
            <a:r>
              <a:rPr lang="nl-NL" sz="1400" dirty="0"/>
              <a:t>heel goede waardplant voor </a:t>
            </a:r>
            <a:r>
              <a:rPr lang="nl-NL" sz="1400" i="1" dirty="0" err="1"/>
              <a:t>Pratylenchus</a:t>
            </a:r>
            <a:r>
              <a:rPr lang="nl-NL" sz="1400" i="1" dirty="0"/>
              <a:t> </a:t>
            </a:r>
            <a:r>
              <a:rPr lang="nl-NL" sz="1400" i="1" dirty="0" err="1"/>
              <a:t>penetrans</a:t>
            </a:r>
            <a:r>
              <a:rPr lang="nl-NL" sz="1400" i="1" dirty="0"/>
              <a:t> </a:t>
            </a:r>
            <a:r>
              <a:rPr lang="nl-NL" sz="1400" dirty="0"/>
              <a:t>en voor tabaksratelvirus (TRV)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88E49F-4740-4D11-82AB-C0750BE1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4" y="1164501"/>
            <a:ext cx="8014651" cy="24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Facelia</a:t>
            </a:r>
            <a:r>
              <a:rPr lang="nl-NL" dirty="0"/>
              <a:t>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800"/>
              </a:lnSpc>
            </a:pPr>
            <a:r>
              <a:rPr lang="nl-NL" sz="1800" i="1" dirty="0" err="1"/>
              <a:t>Rhizoctonia</a:t>
            </a:r>
            <a:r>
              <a:rPr lang="nl-NL" sz="1800" i="1" dirty="0"/>
              <a:t> </a:t>
            </a:r>
            <a:r>
              <a:rPr lang="nl-NL" sz="1800" i="1" dirty="0" err="1"/>
              <a:t>solani</a:t>
            </a:r>
            <a:r>
              <a:rPr lang="nl-NL" sz="1800" i="1" dirty="0"/>
              <a:t> </a:t>
            </a:r>
            <a:r>
              <a:rPr lang="nl-NL" sz="1800" dirty="0"/>
              <a:t>AG 2-2 vermeerdert matig op </a:t>
            </a:r>
            <a:r>
              <a:rPr lang="nl-NL" sz="1800" dirty="0" err="1"/>
              <a:t>Facelia</a:t>
            </a:r>
            <a:r>
              <a:rPr lang="nl-NL" sz="1800" dirty="0"/>
              <a:t>. </a:t>
            </a:r>
          </a:p>
          <a:p>
            <a:pPr marL="715963" lvl="1" indent="-354013">
              <a:lnSpc>
                <a:spcPts val="1800"/>
              </a:lnSpc>
            </a:pPr>
            <a:r>
              <a:rPr lang="nl-NL" sz="1800" dirty="0"/>
              <a:t>suikerbiet, peen, schorseneer, gladiool en lelie zijn ook heel gevoelig voor </a:t>
            </a:r>
            <a:r>
              <a:rPr lang="nl-NL" sz="1800" i="1" dirty="0"/>
              <a:t>R. </a:t>
            </a:r>
            <a:r>
              <a:rPr lang="nl-NL" sz="1800" i="1" dirty="0" err="1"/>
              <a:t>solani</a:t>
            </a:r>
            <a:r>
              <a:rPr lang="nl-NL" sz="1800" i="1" dirty="0"/>
              <a:t> </a:t>
            </a:r>
            <a:r>
              <a:rPr lang="nl-NL" sz="1800" dirty="0"/>
              <a:t>AG2-2</a:t>
            </a:r>
          </a:p>
          <a:p>
            <a:pPr marL="715963" lvl="1" indent="-354013">
              <a:lnSpc>
                <a:spcPts val="1800"/>
              </a:lnSpc>
            </a:pPr>
            <a:endParaRPr lang="nl-NL" sz="1800" dirty="0"/>
          </a:p>
          <a:p>
            <a:pPr>
              <a:lnSpc>
                <a:spcPts val="1800"/>
              </a:lnSpc>
            </a:pPr>
            <a:r>
              <a:rPr lang="nl-NL" sz="1800" dirty="0" err="1"/>
              <a:t>Facelia</a:t>
            </a:r>
            <a:r>
              <a:rPr lang="nl-NL" sz="1800" dirty="0"/>
              <a:t> is ook heel gevoelig voor deze bodemschimmel</a:t>
            </a:r>
          </a:p>
          <a:p>
            <a:pPr marL="715963" lvl="1" indent="-354013">
              <a:lnSpc>
                <a:spcPts val="1800"/>
              </a:lnSpc>
              <a:tabLst>
                <a:tab pos="715963" algn="l"/>
              </a:tabLst>
            </a:pPr>
            <a:endParaRPr lang="nl-NL" sz="1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6AFE9C3-ECD2-421F-B84C-11BE31F7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13" y="1165729"/>
            <a:ext cx="6765154" cy="25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40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/>
              <a:t>Raketblad (</a:t>
            </a:r>
            <a:r>
              <a:rPr lang="nl-NL" sz="3200" i="1" dirty="0" err="1"/>
              <a:t>Solanum</a:t>
            </a:r>
            <a:r>
              <a:rPr lang="nl-NL" sz="3200" i="1" dirty="0"/>
              <a:t> </a:t>
            </a:r>
            <a:r>
              <a:rPr lang="nl-NL" sz="3200" i="1" dirty="0" err="1"/>
              <a:t>sisymbriifolium</a:t>
            </a:r>
            <a:r>
              <a:rPr lang="nl-NL" sz="3200" dirty="0"/>
              <a:t>)</a:t>
            </a:r>
            <a:endParaRPr lang="nl-NL" sz="3200" i="1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3F91E8-5431-41BB-8EF9-C962EC75D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4" y="1190809"/>
            <a:ext cx="7230604" cy="4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/>
              <a:t>Raketblad (</a:t>
            </a:r>
            <a:r>
              <a:rPr lang="nl-NL" sz="2800" i="1" dirty="0" err="1"/>
              <a:t>Solanum</a:t>
            </a:r>
            <a:r>
              <a:rPr lang="nl-NL" sz="2800" i="1" dirty="0"/>
              <a:t> </a:t>
            </a:r>
            <a:r>
              <a:rPr lang="nl-NL" sz="2800" i="1" dirty="0" err="1"/>
              <a:t>sisymbriifolium</a:t>
            </a:r>
            <a:r>
              <a:rPr lang="nl-NL" sz="28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940"/>
            <a:ext cx="8405446" cy="5201727"/>
          </a:xfrm>
        </p:spPr>
        <p:txBody>
          <a:bodyPr/>
          <a:lstStyle/>
          <a:p>
            <a:pPr marL="361950" indent="-361950">
              <a:lnSpc>
                <a:spcPct val="2000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zaaiperiode: half mei tot half juli</a:t>
            </a:r>
          </a:p>
          <a:p>
            <a:pPr marL="730250" lvl="1" indent="-368300">
              <a:lnSpc>
                <a:spcPct val="200000"/>
              </a:lnSpc>
            </a:pPr>
            <a:r>
              <a:rPr lang="nl-NL" sz="1800" dirty="0">
                <a:solidFill>
                  <a:schemeClr val="tx1"/>
                </a:solidFill>
              </a:rPr>
              <a:t>zaai tussen half mei en half juni heeft de voorkeur</a:t>
            </a:r>
          </a:p>
          <a:p>
            <a:pPr marL="0" indent="-367753">
              <a:lnSpc>
                <a:spcPct val="200000"/>
              </a:lnSpc>
            </a:pPr>
            <a:r>
              <a:rPr lang="nl-NL" dirty="0"/>
              <a:t>zaaizaadhoeveelheid: 3 kg per hectare</a:t>
            </a:r>
          </a:p>
          <a:p>
            <a:pPr marL="0" indent="-367753">
              <a:lnSpc>
                <a:spcPct val="200000"/>
              </a:lnSpc>
            </a:pPr>
            <a:r>
              <a:rPr lang="nl-NL" dirty="0"/>
              <a:t>mate van doorworteling is niet bekend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heel gevoelig voor vorst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8436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/>
              <a:t>Raketblad (</a:t>
            </a:r>
            <a:r>
              <a:rPr lang="nl-NL" sz="2800" i="1" dirty="0" err="1"/>
              <a:t>Solanum</a:t>
            </a:r>
            <a:r>
              <a:rPr lang="nl-NL" sz="2800" i="1" dirty="0"/>
              <a:t> </a:t>
            </a:r>
            <a:r>
              <a:rPr lang="nl-NL" sz="2800" i="1" dirty="0" err="1"/>
              <a:t>sisymbriifolium</a:t>
            </a:r>
            <a:r>
              <a:rPr lang="nl-NL" sz="28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940"/>
            <a:ext cx="8405446" cy="4804913"/>
          </a:xfrm>
        </p:spPr>
        <p:txBody>
          <a:bodyPr/>
          <a:lstStyle/>
          <a:p>
            <a:pPr marL="361950" indent="-361950">
              <a:lnSpc>
                <a:spcPct val="100000"/>
              </a:lnSpc>
            </a:pPr>
            <a:r>
              <a:rPr lang="nl-NL" sz="2400" dirty="0"/>
              <a:t>door de trage begingroei kan raketblad overwoekerd raken door onkruid </a:t>
            </a:r>
            <a:endParaRPr lang="nl-NL" dirty="0"/>
          </a:p>
          <a:p>
            <a:pPr marL="361950" indent="-361950">
              <a:lnSpc>
                <a:spcPct val="100000"/>
              </a:lnSpc>
            </a:pPr>
            <a:r>
              <a:rPr lang="nl-NL" b="1" dirty="0"/>
              <a:t>onkruidbestrijding is daarom noodzakelijk</a:t>
            </a:r>
            <a:r>
              <a:rPr lang="nl-NL" dirty="0"/>
              <a:t>:</a:t>
            </a:r>
          </a:p>
          <a:p>
            <a:pPr marL="715963" lvl="1" indent="-354013">
              <a:lnSpc>
                <a:spcPts val="2000"/>
              </a:lnSpc>
            </a:pPr>
            <a:r>
              <a:rPr lang="nl-NL" sz="2000" dirty="0"/>
              <a:t>zo mogelijk ‘vals zaaibed’ aanleggen voor het zaaien van raketblad</a:t>
            </a:r>
          </a:p>
          <a:p>
            <a:pPr marL="715963" lvl="1" indent="-354013">
              <a:lnSpc>
                <a:spcPts val="2000"/>
              </a:lnSpc>
            </a:pPr>
            <a:r>
              <a:rPr lang="nl-NL" sz="2000" dirty="0"/>
              <a:t>chemische onkruidbestrijding:</a:t>
            </a:r>
          </a:p>
          <a:p>
            <a:pPr marL="1077913" lvl="2" indent="-361950">
              <a:lnSpc>
                <a:spcPts val="2000"/>
              </a:lnSpc>
            </a:pPr>
            <a:r>
              <a:rPr lang="nl-NL" sz="2000" dirty="0"/>
              <a:t>eventueel net voor opkomst van raketblad het dan aanwezige onkruid ‘afbranden’ met niet-selectief herbicide</a:t>
            </a:r>
          </a:p>
          <a:p>
            <a:pPr marL="1077913" lvl="2" indent="-361950">
              <a:lnSpc>
                <a:spcPts val="2000"/>
              </a:lnSpc>
            </a:pPr>
            <a:r>
              <a:rPr lang="nl-NL" sz="2000" dirty="0"/>
              <a:t>er zijn enkele (selectieve) middelen toegelaten, zowel </a:t>
            </a:r>
            <a:br>
              <a:rPr lang="nl-NL" sz="2000" dirty="0"/>
            </a:br>
            <a:r>
              <a:rPr lang="nl-NL" sz="2000" dirty="0"/>
              <a:t>voor als na opkomst van raketblad</a:t>
            </a:r>
          </a:p>
          <a:p>
            <a:pPr marL="715963" lvl="1" indent="-354013">
              <a:lnSpc>
                <a:spcPts val="2000"/>
              </a:lnSpc>
            </a:pPr>
            <a:r>
              <a:rPr lang="nl-NL" sz="2000" dirty="0"/>
              <a:t>eventueel mechanische onkruidbestrijding: </a:t>
            </a:r>
            <a:br>
              <a:rPr lang="nl-NL" sz="2000" dirty="0"/>
            </a:br>
            <a:r>
              <a:rPr lang="nl-NL" sz="2000" dirty="0"/>
              <a:t>schoffelen mogelijk bij een rijafstand van 25 cm</a:t>
            </a:r>
          </a:p>
          <a:p>
            <a:pPr marL="715963" lvl="1" indent="-354013">
              <a:lnSpc>
                <a:spcPts val="2000"/>
              </a:lnSpc>
            </a:pPr>
            <a:endParaRPr lang="nl-NL" sz="2000" dirty="0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4676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/>
              <a:t>Raketblad (</a:t>
            </a:r>
            <a:r>
              <a:rPr lang="nl-NL" sz="3200" i="1" dirty="0" err="1"/>
              <a:t>Solanum</a:t>
            </a:r>
            <a:r>
              <a:rPr lang="nl-NL" sz="3200" i="1" dirty="0"/>
              <a:t> </a:t>
            </a:r>
            <a:r>
              <a:rPr lang="nl-NL" sz="3200" i="1" dirty="0" err="1"/>
              <a:t>sisymbriifolium</a:t>
            </a:r>
            <a:r>
              <a:rPr lang="nl-NL" sz="32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423"/>
            <a:ext cx="8405446" cy="5177554"/>
          </a:xfrm>
        </p:spPr>
        <p:txBody>
          <a:bodyPr/>
          <a:lstStyle/>
          <a:p>
            <a:pPr marL="361950" indent="-361950">
              <a:lnSpc>
                <a:spcPct val="100000"/>
              </a:lnSpc>
            </a:pPr>
            <a:r>
              <a:rPr lang="nl-NL" dirty="0"/>
              <a:t>bovengrondse droge stof productie:</a:t>
            </a:r>
          </a:p>
          <a:p>
            <a:pPr marL="715963" lvl="1" indent="-354013">
              <a:lnSpc>
                <a:spcPct val="100000"/>
              </a:lnSpc>
            </a:pPr>
            <a:r>
              <a:rPr lang="nl-NL" dirty="0"/>
              <a:t>bij zaai in mei: 7 ton per hectare</a:t>
            </a:r>
          </a:p>
          <a:p>
            <a:pPr marL="715963" lvl="1" indent="-354013">
              <a:lnSpc>
                <a:spcPct val="100000"/>
              </a:lnSpc>
            </a:pPr>
            <a:r>
              <a:rPr lang="nl-NL" dirty="0"/>
              <a:t>bij zaai half juli: 3 ton per hectare</a:t>
            </a:r>
          </a:p>
          <a:p>
            <a:pPr marL="361950" indent="-36195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geschatte hoeveelheid effectieve organische stof:</a:t>
            </a:r>
          </a:p>
          <a:p>
            <a:pPr marL="730250" lvl="1" indent="-36830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bij zaai in mei: 1500 kg per hectare</a:t>
            </a:r>
          </a:p>
          <a:p>
            <a:pPr marL="730250" lvl="1" indent="-36830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bij zaai half juli: 650 kg per hectare</a:t>
            </a:r>
            <a:endParaRPr lang="nl-NL" dirty="0"/>
          </a:p>
          <a:p>
            <a:pPr marL="361950" indent="-361950">
              <a:lnSpc>
                <a:spcPct val="10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 marL="361950" indent="-36195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1092200" lvl="1" indent="-36195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startgift: 40 kg N per hectare</a:t>
            </a:r>
          </a:p>
          <a:p>
            <a:pPr marL="1092200" lvl="1" indent="-361950">
              <a:lnSpc>
                <a:spcPct val="100000"/>
              </a:lnSpc>
            </a:pPr>
            <a:r>
              <a:rPr lang="nl-NL" dirty="0">
                <a:solidFill>
                  <a:schemeClr val="tx1"/>
                </a:solidFill>
              </a:rPr>
              <a:t>eventueel 2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gift in juli: 40 kg per hectare</a:t>
            </a:r>
          </a:p>
        </p:txBody>
      </p:sp>
    </p:spTree>
    <p:extLst>
      <p:ext uri="{BB962C8B-B14F-4D97-AF65-F5344CB8AC3E}">
        <p14:creationId xmlns:p14="http://schemas.microsoft.com/office/powerpoint/2010/main" val="729306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Afrikaantjes</a:t>
            </a:r>
            <a:r>
              <a:rPr lang="nl-NL" sz="3200" i="1" dirty="0">
                <a:solidFill>
                  <a:schemeClr val="tx1"/>
                </a:solidFill>
              </a:rPr>
              <a:t> (</a:t>
            </a:r>
            <a:r>
              <a:rPr lang="nl-NL" sz="3200" i="1" dirty="0" err="1">
                <a:solidFill>
                  <a:schemeClr val="tx1"/>
                </a:solidFill>
              </a:rPr>
              <a:t>Tagetes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patula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60" y="1185705"/>
            <a:ext cx="6551525" cy="47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2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Raketblad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1600" dirty="0"/>
              <a:t>bestrijdt </a:t>
            </a:r>
            <a:r>
              <a:rPr lang="nl-NL" sz="1600" dirty="0" err="1"/>
              <a:t>aardappelcysteaaltjes</a:t>
            </a:r>
            <a:r>
              <a:rPr lang="nl-NL" sz="1600" dirty="0"/>
              <a:t> (</a:t>
            </a:r>
            <a:r>
              <a:rPr lang="nl-NL" sz="1600" i="1" dirty="0"/>
              <a:t>G. </a:t>
            </a:r>
            <a:r>
              <a:rPr lang="nl-NL" sz="1600" i="1" dirty="0" err="1"/>
              <a:t>rostochiensis</a:t>
            </a:r>
            <a:r>
              <a:rPr lang="nl-NL" sz="1600" i="1" dirty="0"/>
              <a:t> </a:t>
            </a:r>
            <a:r>
              <a:rPr lang="nl-NL" sz="1600" dirty="0"/>
              <a:t>en </a:t>
            </a:r>
            <a:r>
              <a:rPr lang="nl-NL" sz="1600" i="1" dirty="0"/>
              <a:t>G. </a:t>
            </a:r>
            <a:r>
              <a:rPr lang="nl-NL" sz="1600" i="1" dirty="0" err="1"/>
              <a:t>pallida</a:t>
            </a:r>
            <a:r>
              <a:rPr lang="nl-NL" sz="1600" dirty="0"/>
              <a:t>)</a:t>
            </a:r>
          </a:p>
          <a:p>
            <a:pPr>
              <a:lnSpc>
                <a:spcPts val="2800"/>
              </a:lnSpc>
            </a:pPr>
            <a:r>
              <a:rPr lang="nl-NL" sz="1600" dirty="0"/>
              <a:t>matige waardplant voor </a:t>
            </a:r>
            <a:r>
              <a:rPr lang="nl-NL" sz="1600" i="1" dirty="0" err="1"/>
              <a:t>Meloidogyne</a:t>
            </a:r>
            <a:r>
              <a:rPr lang="nl-NL" sz="1600" i="1" dirty="0"/>
              <a:t> </a:t>
            </a:r>
            <a:r>
              <a:rPr lang="nl-NL" sz="1600" i="1" dirty="0" err="1"/>
              <a:t>chitwoodi</a:t>
            </a:r>
            <a:r>
              <a:rPr lang="nl-NL" sz="1600" i="1" dirty="0"/>
              <a:t> </a:t>
            </a:r>
            <a:r>
              <a:rPr lang="nl-NL" sz="1600" dirty="0"/>
              <a:t>en </a:t>
            </a:r>
            <a:r>
              <a:rPr lang="nl-NL" sz="1600" dirty="0" err="1"/>
              <a:t>trichodoriden</a:t>
            </a:r>
            <a:r>
              <a:rPr lang="nl-NL" sz="1600" dirty="0"/>
              <a:t> </a:t>
            </a:r>
          </a:p>
          <a:p>
            <a:pPr>
              <a:lnSpc>
                <a:spcPts val="2800"/>
              </a:lnSpc>
            </a:pPr>
            <a:r>
              <a:rPr lang="nl-NL" sz="1600" dirty="0"/>
              <a:t>goede waardplant voor tabaksratelvirus (TRV)</a:t>
            </a:r>
          </a:p>
          <a:p>
            <a:pPr>
              <a:lnSpc>
                <a:spcPts val="2800"/>
              </a:lnSpc>
            </a:pPr>
            <a:r>
              <a:rPr lang="nl-NL" sz="1600" dirty="0"/>
              <a:t>slechte waardplant voor </a:t>
            </a:r>
            <a:r>
              <a:rPr lang="nl-NL" sz="1600" dirty="0" err="1"/>
              <a:t>wortellesieaaltjes</a:t>
            </a:r>
            <a:r>
              <a:rPr lang="nl-NL" sz="1600" dirty="0"/>
              <a:t> (</a:t>
            </a:r>
            <a:r>
              <a:rPr lang="nl-NL" sz="1600" i="1" dirty="0" err="1"/>
              <a:t>Pratylenchus</a:t>
            </a:r>
            <a:r>
              <a:rPr lang="nl-NL" sz="1600" i="1" dirty="0"/>
              <a:t> </a:t>
            </a:r>
            <a:r>
              <a:rPr lang="nl-NL" sz="1600" i="1" dirty="0" err="1"/>
              <a:t>penetrans</a:t>
            </a:r>
            <a:r>
              <a:rPr lang="nl-NL" sz="1600" dirty="0"/>
              <a:t>)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1C631-1C34-42F3-B523-00CC2B92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9" y="1164501"/>
            <a:ext cx="7887111" cy="2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10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Spurrie</a:t>
            </a:r>
            <a:r>
              <a:rPr lang="nl-NL" sz="3200" i="1" dirty="0">
                <a:solidFill>
                  <a:schemeClr val="tx1"/>
                </a:solidFill>
              </a:rPr>
              <a:t> (</a:t>
            </a:r>
            <a:r>
              <a:rPr lang="nl-NL" sz="3200" i="1" dirty="0" err="1">
                <a:solidFill>
                  <a:schemeClr val="tx1"/>
                </a:solidFill>
              </a:rPr>
              <a:t>Spergula</a:t>
            </a:r>
            <a:r>
              <a:rPr lang="nl-NL" sz="3200" i="1" dirty="0">
                <a:solidFill>
                  <a:schemeClr val="tx1"/>
                </a:solidFill>
              </a:rPr>
              <a:t> arvensis)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02" y="1181099"/>
            <a:ext cx="6593817" cy="49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Spurrie</a:t>
            </a:r>
            <a:r>
              <a:rPr lang="nl-NL" sz="2800" i="1" dirty="0">
                <a:solidFill>
                  <a:schemeClr val="tx1"/>
                </a:solidFill>
              </a:rPr>
              <a:t> (</a:t>
            </a:r>
            <a:r>
              <a:rPr lang="nl-NL" sz="2800" i="1" dirty="0" err="1">
                <a:solidFill>
                  <a:schemeClr val="tx1"/>
                </a:solidFill>
              </a:rPr>
              <a:t>Spergula</a:t>
            </a:r>
            <a:r>
              <a:rPr lang="nl-NL" sz="2800" i="1" dirty="0">
                <a:solidFill>
                  <a:schemeClr val="tx1"/>
                </a:solidFill>
              </a:rPr>
              <a:t> arvensis)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4566"/>
            <a:ext cx="8405446" cy="5065412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sz="2400" dirty="0"/>
              <a:t>kan op alle grondsoorten geteeld worden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2000" dirty="0"/>
              <a:t>maar is vooral geschikt voor arme, zure zandgronden</a:t>
            </a:r>
            <a:endParaRPr lang="nl-NL" sz="2400" dirty="0"/>
          </a:p>
          <a:p>
            <a:pPr marL="361950" indent="-361950">
              <a:lnSpc>
                <a:spcPct val="150000"/>
              </a:lnSpc>
            </a:pPr>
            <a:r>
              <a:rPr lang="nl-NL" sz="2400" dirty="0"/>
              <a:t>zaaiperiode: half juli tot eind augustus</a:t>
            </a:r>
          </a:p>
          <a:p>
            <a:pPr marL="361950" indent="-361950">
              <a:lnSpc>
                <a:spcPct val="150000"/>
              </a:lnSpc>
            </a:pPr>
            <a:r>
              <a:rPr lang="nl-NL" sz="2400" dirty="0"/>
              <a:t>zaaizaadhoeveelheid: 20 tot 30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sz="2400" dirty="0"/>
              <a:t>mate van doorworteling lijkt vrij beperkt</a:t>
            </a:r>
            <a:endParaRPr lang="nl-NL" sz="2400" dirty="0">
              <a:highlight>
                <a:srgbClr val="FFFF00"/>
              </a:highlight>
            </a:endParaRPr>
          </a:p>
          <a:p>
            <a:pPr marL="361950" indent="-361950">
              <a:lnSpc>
                <a:spcPct val="150000"/>
              </a:lnSpc>
            </a:pPr>
            <a:r>
              <a:rPr lang="nl-NL" sz="2400" dirty="0"/>
              <a:t>gevoelig voor vorst</a:t>
            </a:r>
          </a:p>
          <a:p>
            <a:pPr marL="0" indent="0">
              <a:lnSpc>
                <a:spcPts val="2600"/>
              </a:lnSpc>
              <a:buNone/>
            </a:pPr>
            <a:endParaRPr lang="nl-NL" sz="2400" dirty="0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5851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Spurrie</a:t>
            </a:r>
            <a:r>
              <a:rPr lang="nl-NL" sz="3200" i="1" dirty="0">
                <a:solidFill>
                  <a:schemeClr val="tx1"/>
                </a:solidFill>
              </a:rPr>
              <a:t> (</a:t>
            </a:r>
            <a:r>
              <a:rPr lang="nl-NL" sz="3200" i="1" dirty="0" err="1">
                <a:solidFill>
                  <a:schemeClr val="tx1"/>
                </a:solidFill>
              </a:rPr>
              <a:t>Spergula</a:t>
            </a:r>
            <a:r>
              <a:rPr lang="nl-NL" sz="3200" i="1" dirty="0">
                <a:solidFill>
                  <a:schemeClr val="tx1"/>
                </a:solidFill>
              </a:rPr>
              <a:t> arvensis)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5556"/>
            <a:ext cx="8405446" cy="5134422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sz="2400" dirty="0"/>
              <a:t>onkruidbestrijding is meestal niet  nodig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2000" dirty="0"/>
              <a:t>bij hoge onkruiddruk is spurrie te weinig concurrentiekrachtig</a:t>
            </a:r>
            <a:endParaRPr lang="nl-NL" sz="2400" dirty="0"/>
          </a:p>
          <a:p>
            <a:pPr marL="361950" indent="-361950">
              <a:lnSpc>
                <a:spcPct val="150000"/>
              </a:lnSpc>
            </a:pPr>
            <a:r>
              <a:rPr lang="nl-NL" sz="2400" dirty="0"/>
              <a:t>droge stof productie</a:t>
            </a:r>
            <a:r>
              <a:rPr lang="nl-NL" sz="2400" dirty="0">
                <a:solidFill>
                  <a:schemeClr val="tx1"/>
                </a:solidFill>
              </a:rPr>
              <a:t> 2900 kg per hectare</a:t>
            </a:r>
          </a:p>
          <a:p>
            <a:pPr marL="361950" indent="-361950"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</a:rPr>
              <a:t>stikstofbemesting is niet nodig, maar een </a:t>
            </a:r>
            <a:br>
              <a:rPr lang="nl-NL" sz="2400" dirty="0">
                <a:solidFill>
                  <a:schemeClr val="tx1"/>
                </a:solidFill>
              </a:rPr>
            </a:br>
            <a:r>
              <a:rPr lang="nl-NL" sz="2400" dirty="0">
                <a:solidFill>
                  <a:schemeClr val="tx1"/>
                </a:solidFill>
              </a:rPr>
              <a:t>beperkte startgift is raadzaam</a:t>
            </a:r>
          </a:p>
          <a:p>
            <a:pPr marL="361950" indent="-361950">
              <a:lnSpc>
                <a:spcPct val="150000"/>
              </a:lnSpc>
            </a:pPr>
            <a:r>
              <a:rPr lang="nl-NL" sz="2400" dirty="0">
                <a:solidFill>
                  <a:schemeClr val="tx1"/>
                </a:solidFill>
              </a:rPr>
              <a:t>voorkom zaadvorming: afmaaien bij begin bloei</a:t>
            </a:r>
          </a:p>
          <a:p>
            <a:pPr marL="0" indent="0">
              <a:lnSpc>
                <a:spcPts val="2600"/>
              </a:lnSpc>
              <a:buNone/>
            </a:pPr>
            <a:endParaRPr lang="nl-NL" dirty="0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3943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Spurrie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1600" dirty="0"/>
              <a:t>geen waardplant voor </a:t>
            </a:r>
            <a:r>
              <a:rPr lang="nl-NL" sz="1600" dirty="0" err="1"/>
              <a:t>aardappelcysteaaltjes</a:t>
            </a:r>
            <a:r>
              <a:rPr lang="nl-NL" sz="1600" dirty="0"/>
              <a:t> </a:t>
            </a:r>
          </a:p>
          <a:p>
            <a:pPr>
              <a:lnSpc>
                <a:spcPts val="2800"/>
              </a:lnSpc>
            </a:pPr>
            <a:r>
              <a:rPr lang="nl-NL" sz="1600" dirty="0"/>
              <a:t>matige waardplant voor </a:t>
            </a:r>
            <a:r>
              <a:rPr lang="nl-NL" sz="1600" i="1" dirty="0" err="1"/>
              <a:t>Meloidogyne</a:t>
            </a:r>
            <a:r>
              <a:rPr lang="nl-NL" sz="1600" i="1" dirty="0"/>
              <a:t> </a:t>
            </a:r>
            <a:r>
              <a:rPr lang="nl-NL" sz="1600" i="1" dirty="0" err="1"/>
              <a:t>hapla</a:t>
            </a:r>
            <a:endParaRPr lang="nl-NL" sz="1600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6B6E95-C4FA-49D3-B285-1652CAE7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243748"/>
            <a:ext cx="8014651" cy="24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6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8924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 Afrikaantjes (</a:t>
            </a:r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)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551" y="1326382"/>
            <a:ext cx="8497019" cy="4953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worden vooral geteeld ter bestrijding van </a:t>
            </a:r>
            <a:r>
              <a:rPr lang="nl-NL" sz="2400" dirty="0" err="1"/>
              <a:t>wortellesieaaltjes</a:t>
            </a:r>
            <a:r>
              <a:rPr lang="nl-NL" sz="2400" dirty="0"/>
              <a:t> (</a:t>
            </a:r>
            <a:r>
              <a:rPr lang="nl-NL" sz="2400" i="1" dirty="0" err="1"/>
              <a:t>Pratylenchus</a:t>
            </a:r>
            <a:r>
              <a:rPr lang="nl-NL" sz="2400" i="1" dirty="0"/>
              <a:t> </a:t>
            </a:r>
            <a:r>
              <a:rPr lang="nl-NL" sz="2400" i="1" dirty="0" err="1"/>
              <a:t>penetrans</a:t>
            </a:r>
            <a:r>
              <a:rPr lang="nl-NL" sz="2400" dirty="0"/>
              <a:t>)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1800" dirty="0" err="1"/>
              <a:t>wortellesieaaltjes</a:t>
            </a:r>
            <a:r>
              <a:rPr lang="nl-NL" sz="1800" dirty="0"/>
              <a:t> worden zeer goed bestreden (tot 99 procent)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1800" dirty="0"/>
              <a:t>de besmetting van deze aaltjes blijft meestal 3 tot 4 jaar laag.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1800" dirty="0"/>
              <a:t>andere aaltjes dan </a:t>
            </a:r>
            <a:r>
              <a:rPr lang="nl-NL" sz="1800" i="1" dirty="0" err="1"/>
              <a:t>Pratylenchus</a:t>
            </a:r>
            <a:r>
              <a:rPr lang="nl-NL" sz="1800" i="1" dirty="0"/>
              <a:t> </a:t>
            </a:r>
            <a:r>
              <a:rPr lang="nl-NL" sz="1800" dirty="0"/>
              <a:t>soorten worden </a:t>
            </a:r>
            <a:r>
              <a:rPr lang="nl-NL" sz="1800" b="1" dirty="0"/>
              <a:t>NIET </a:t>
            </a:r>
            <a:r>
              <a:rPr lang="nl-NL" sz="1800" dirty="0"/>
              <a:t>bestreden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kan op alle grondsoorten geteeld worden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sz="1800" dirty="0"/>
              <a:t>op zware grond heeft teelt van </a:t>
            </a:r>
            <a:r>
              <a:rPr lang="nl-NL" sz="1800" i="1" dirty="0" err="1"/>
              <a:t>Tagetes</a:t>
            </a:r>
            <a:r>
              <a:rPr lang="nl-NL" sz="1800" i="1" dirty="0"/>
              <a:t> </a:t>
            </a:r>
            <a:r>
              <a:rPr lang="nl-NL" sz="1800" i="1" dirty="0" err="1"/>
              <a:t>patula</a:t>
            </a:r>
            <a:r>
              <a:rPr lang="nl-NL" sz="1800" i="1" dirty="0"/>
              <a:t> </a:t>
            </a:r>
            <a:r>
              <a:rPr lang="nl-NL" sz="1800" dirty="0"/>
              <a:t>weinig zin omdat daar geen </a:t>
            </a:r>
            <a:r>
              <a:rPr lang="nl-NL" sz="1800" dirty="0" err="1"/>
              <a:t>wortellesieaaltjes</a:t>
            </a:r>
            <a:r>
              <a:rPr lang="nl-NL" sz="1800" dirty="0"/>
              <a:t> voorkomen</a:t>
            </a:r>
          </a:p>
        </p:txBody>
      </p:sp>
    </p:spTree>
    <p:extLst>
      <p:ext uri="{BB962C8B-B14F-4D97-AF65-F5344CB8AC3E}">
        <p14:creationId xmlns:p14="http://schemas.microsoft.com/office/powerpoint/2010/main" val="13695070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8924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 Afrikaantjes (</a:t>
            </a:r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)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0611"/>
            <a:ext cx="8231188" cy="483961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nl-NL" sz="2400" dirty="0"/>
              <a:t>zaaiperiode: vanaf half mei tot half augustus</a:t>
            </a:r>
          </a:p>
          <a:p>
            <a:pPr marL="712788" lvl="1" indent="-350838">
              <a:lnSpc>
                <a:spcPts val="3000"/>
              </a:lnSpc>
            </a:pPr>
            <a:r>
              <a:rPr lang="nl-NL" sz="1800" dirty="0"/>
              <a:t>optimale zaaiperiode: half juni – half juli</a:t>
            </a:r>
            <a:endParaRPr lang="nl-NL" sz="2400" dirty="0"/>
          </a:p>
          <a:p>
            <a:pPr>
              <a:lnSpc>
                <a:spcPts val="3000"/>
              </a:lnSpc>
            </a:pPr>
            <a:r>
              <a:rPr lang="nl-NL" sz="2400" dirty="0"/>
              <a:t>intensieve </a:t>
            </a:r>
            <a:r>
              <a:rPr lang="nl-NL" sz="2400" dirty="0" err="1"/>
              <a:t>beworteling</a:t>
            </a:r>
            <a:endParaRPr lang="nl-NL" sz="2400" dirty="0"/>
          </a:p>
          <a:p>
            <a:pPr>
              <a:lnSpc>
                <a:spcPts val="3000"/>
              </a:lnSpc>
            </a:pPr>
            <a:r>
              <a:rPr lang="nl-NL" sz="2400" dirty="0"/>
              <a:t>zeer gevoelig voor vorst</a:t>
            </a:r>
          </a:p>
          <a:p>
            <a:pPr>
              <a:lnSpc>
                <a:spcPts val="3000"/>
              </a:lnSpc>
            </a:pPr>
            <a:r>
              <a:rPr lang="nl-NL" sz="2400" dirty="0"/>
              <a:t>stikstofbemesting: </a:t>
            </a:r>
          </a:p>
          <a:p>
            <a:pPr marL="712788" lvl="1" indent="-350838">
              <a:lnSpc>
                <a:spcPts val="3000"/>
              </a:lnSpc>
            </a:pPr>
            <a:r>
              <a:rPr lang="nl-NL" sz="1800" dirty="0"/>
              <a:t>onttrekt 150 kg N per hectare</a:t>
            </a:r>
          </a:p>
          <a:p>
            <a:pPr marL="712788" lvl="1" indent="-350838">
              <a:lnSpc>
                <a:spcPts val="3000"/>
              </a:lnSpc>
            </a:pPr>
            <a:r>
              <a:rPr lang="nl-NL" sz="1800" dirty="0"/>
              <a:t>startgift: 50 – 80 kg N per hectare</a:t>
            </a:r>
          </a:p>
          <a:p>
            <a:pPr marL="712788" lvl="1" indent="-350838">
              <a:lnSpc>
                <a:spcPts val="3000"/>
              </a:lnSpc>
            </a:pPr>
            <a:r>
              <a:rPr lang="nl-NL" sz="1800" dirty="0"/>
              <a:t>stikstofgebruiksnorm per hectare: 90 kg N op klei, </a:t>
            </a:r>
            <a:br>
              <a:rPr lang="nl-NL" sz="1800" dirty="0"/>
            </a:br>
            <a:r>
              <a:rPr lang="nl-NL" sz="1800" dirty="0"/>
              <a:t>80 kg N op ander grondsoorten</a:t>
            </a:r>
          </a:p>
          <a:p>
            <a:pPr>
              <a:lnSpc>
                <a:spcPct val="100000"/>
              </a:lnSpc>
            </a:pPr>
            <a:endParaRPr lang="nl-NL" sz="2400" dirty="0"/>
          </a:p>
          <a:p>
            <a:pPr>
              <a:lnSpc>
                <a:spcPct val="10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96936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8925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 Afrikaantjes (</a:t>
            </a:r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)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024932"/>
            <a:ext cx="8641582" cy="469007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nl-NL" sz="2400" dirty="0"/>
              <a:t>onkruidbestrijding is heel belangrijk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i="1" dirty="0" err="1"/>
              <a:t>Tagetes</a:t>
            </a:r>
            <a:r>
              <a:rPr lang="nl-NL" sz="1800" i="1" dirty="0"/>
              <a:t> </a:t>
            </a:r>
            <a:r>
              <a:rPr lang="nl-NL" sz="1800" i="1" dirty="0" err="1"/>
              <a:t>patula</a:t>
            </a:r>
            <a:r>
              <a:rPr lang="nl-NL" sz="1800" i="1" dirty="0"/>
              <a:t> </a:t>
            </a:r>
            <a:r>
              <a:rPr lang="nl-NL" sz="1800" dirty="0"/>
              <a:t>groeit in de eerste weken na opkomst heel traag en kan gemakkelijk door onkruid overwoekert raken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u="sng" dirty="0"/>
              <a:t>veel onkruidsoorten vermeerderen </a:t>
            </a:r>
            <a:r>
              <a:rPr lang="nl-NL" sz="1800" u="sng" dirty="0" err="1"/>
              <a:t>wortellesieaaltjes</a:t>
            </a:r>
            <a:r>
              <a:rPr lang="nl-NL" sz="1800" u="sng" dirty="0"/>
              <a:t> (sterk), de bestrijding van deze aaltjes wordt daardoor (veel) slechter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dirty="0"/>
              <a:t>chemische onkruidbestrijding: </a:t>
            </a:r>
          </a:p>
          <a:p>
            <a:pPr marL="1074738" lvl="2" indent="-361950">
              <a:lnSpc>
                <a:spcPts val="2800"/>
              </a:lnSpc>
              <a:tabLst>
                <a:tab pos="1165225" algn="l"/>
              </a:tabLst>
            </a:pPr>
            <a:r>
              <a:rPr lang="nl-NL" sz="1800" dirty="0" err="1"/>
              <a:t>breedbladigen</a:t>
            </a:r>
            <a:r>
              <a:rPr lang="nl-NL" sz="1800" dirty="0"/>
              <a:t> met een lage dosering system (LDS)</a:t>
            </a:r>
          </a:p>
          <a:p>
            <a:pPr marL="1074738" lvl="2" indent="-361950">
              <a:lnSpc>
                <a:spcPts val="2800"/>
              </a:lnSpc>
              <a:tabLst>
                <a:tab pos="1165225" algn="l"/>
              </a:tabLst>
            </a:pPr>
            <a:r>
              <a:rPr lang="nl-NL" sz="1800" dirty="0"/>
              <a:t>grassen met specifiek ‘grassenmiddel’</a:t>
            </a:r>
          </a:p>
          <a:p>
            <a:pPr marL="715963" lvl="2" indent="-354013">
              <a:lnSpc>
                <a:spcPts val="2800"/>
              </a:lnSpc>
              <a:tabLst>
                <a:tab pos="715963" algn="l"/>
                <a:tab pos="1165225" algn="l"/>
              </a:tabLst>
            </a:pPr>
            <a:r>
              <a:rPr lang="nl-NL" sz="1800" dirty="0"/>
              <a:t>eventueel mechanische onkruidbestrijding door schoffelen </a:t>
            </a:r>
            <a:br>
              <a:rPr lang="nl-NL" sz="1800" dirty="0"/>
            </a:br>
            <a:r>
              <a:rPr lang="nl-NL" sz="1800" dirty="0"/>
              <a:t>(bij een rijafstand van 25 cm)</a:t>
            </a:r>
          </a:p>
          <a:p>
            <a:pPr>
              <a:lnSpc>
                <a:spcPts val="2800"/>
              </a:lnSpc>
            </a:pPr>
            <a:endParaRPr lang="nl-NL" sz="2400" dirty="0"/>
          </a:p>
          <a:p>
            <a:pPr marL="178473" lvl="1" indent="-361950">
              <a:lnSpc>
                <a:spcPct val="100000"/>
              </a:lnSpc>
              <a:tabLst>
                <a:tab pos="1165225" algn="l"/>
              </a:tabLst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38861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8925"/>
            <a:ext cx="8229600" cy="501189"/>
          </a:xfrm>
        </p:spPr>
        <p:txBody>
          <a:bodyPr/>
          <a:lstStyle/>
          <a:p>
            <a:pPr algn="ctr"/>
            <a:r>
              <a:rPr lang="nl-NL" dirty="0"/>
              <a:t> Afrikaantjes (</a:t>
            </a:r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)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793631"/>
            <a:ext cx="8641582" cy="537425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nl-NL" sz="2400" dirty="0"/>
              <a:t>bovengrondse droge stof productie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dirty="0"/>
              <a:t>zaai tot half juli: 7.5 ton per hectare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dirty="0"/>
              <a:t>zaai rond half augustus: 2.5 ton per hectare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ondergrondse droge stof productie</a:t>
            </a:r>
          </a:p>
          <a:p>
            <a:pPr marL="715963" lvl="1" indent="-354013">
              <a:lnSpc>
                <a:spcPct val="150000"/>
              </a:lnSpc>
              <a:tabLst>
                <a:tab pos="715963" algn="l"/>
              </a:tabLst>
            </a:pPr>
            <a:r>
              <a:rPr lang="nl-NL" sz="1800" dirty="0">
                <a:highlight>
                  <a:srgbClr val="FFFF00"/>
                </a:highlight>
              </a:rPr>
              <a:t>alleen info uit 2018, zaai rond half juli : 1.5 – 2.5 ton per hectare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effectieve organische stof: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dirty="0"/>
              <a:t>bovengrondse droge stof: bij zaai tot half juli: 1875 kg per hectare; zaai half augustus: 625 kg per hectare</a:t>
            </a:r>
          </a:p>
          <a:p>
            <a:pPr marL="712788" lvl="1" indent="-350838">
              <a:lnSpc>
                <a:spcPts val="2800"/>
              </a:lnSpc>
            </a:pPr>
            <a:r>
              <a:rPr lang="nl-NL" sz="1800" dirty="0"/>
              <a:t>ondergrondse droge stof: </a:t>
            </a:r>
            <a:r>
              <a:rPr lang="nl-NL" sz="1800" dirty="0">
                <a:highlight>
                  <a:srgbClr val="FFFF00"/>
                </a:highlight>
              </a:rPr>
              <a:t>alleen info uit 2018 </a:t>
            </a:r>
            <a:br>
              <a:rPr lang="nl-NL" sz="1800" dirty="0">
                <a:highlight>
                  <a:srgbClr val="FFFF00"/>
                </a:highlight>
              </a:rPr>
            </a:br>
            <a:r>
              <a:rPr lang="nl-NL" sz="1800" dirty="0">
                <a:highlight>
                  <a:srgbClr val="FFFF00"/>
                </a:highlight>
              </a:rPr>
              <a:t>bij zaai rond half juli:  0.4 – 0.9 ton per hectare</a:t>
            </a:r>
          </a:p>
          <a:p>
            <a:pPr marL="712788" lvl="1" indent="-350838">
              <a:lnSpc>
                <a:spcPts val="2800"/>
              </a:lnSpc>
            </a:pPr>
            <a:endParaRPr lang="nl-NL" sz="1800" dirty="0"/>
          </a:p>
          <a:p>
            <a:pPr marL="178473" lvl="1" indent="-361950">
              <a:lnSpc>
                <a:spcPct val="100000"/>
              </a:lnSpc>
              <a:tabLst>
                <a:tab pos="1165225" algn="l"/>
              </a:tabLst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404785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23481"/>
            <a:ext cx="8231188" cy="546630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600"/>
              </a:lnSpc>
            </a:pPr>
            <a:endParaRPr lang="nl-NL" sz="2000" dirty="0"/>
          </a:p>
          <a:p>
            <a:pPr>
              <a:lnSpc>
                <a:spcPts val="1800"/>
              </a:lnSpc>
            </a:pPr>
            <a:r>
              <a:rPr lang="nl-NL" sz="1400" dirty="0" err="1"/>
              <a:t>wortellesieaaltjes</a:t>
            </a:r>
            <a:r>
              <a:rPr lang="nl-NL" sz="1400" dirty="0"/>
              <a:t> worden (zeer goed) bestreden</a:t>
            </a:r>
          </a:p>
          <a:p>
            <a:pPr>
              <a:lnSpc>
                <a:spcPts val="1800"/>
              </a:lnSpc>
            </a:pPr>
            <a:r>
              <a:rPr lang="nl-NL" sz="1400" dirty="0"/>
              <a:t>sommige populaties van het Noordelijk wortelknobbelaaltje kunnen zich op </a:t>
            </a:r>
            <a:r>
              <a:rPr lang="nl-NL" sz="1400" i="1" dirty="0" err="1"/>
              <a:t>Tagetes</a:t>
            </a:r>
            <a:r>
              <a:rPr lang="nl-NL" sz="1400" i="1" dirty="0"/>
              <a:t> </a:t>
            </a:r>
            <a:r>
              <a:rPr lang="nl-NL" sz="1400" i="1" dirty="0" err="1"/>
              <a:t>patula</a:t>
            </a:r>
            <a:r>
              <a:rPr lang="nl-NL" sz="1400" dirty="0"/>
              <a:t> vermeerderen</a:t>
            </a:r>
          </a:p>
          <a:p>
            <a:pPr>
              <a:lnSpc>
                <a:spcPts val="1800"/>
              </a:lnSpc>
            </a:pPr>
            <a:r>
              <a:rPr lang="nl-NL" sz="1400" dirty="0"/>
              <a:t>in kasproeven lijkt </a:t>
            </a:r>
            <a:r>
              <a:rPr lang="nl-NL" sz="1400" i="1" dirty="0"/>
              <a:t>P. </a:t>
            </a:r>
            <a:r>
              <a:rPr lang="nl-NL" sz="1400" i="1" dirty="0" err="1"/>
              <a:t>teres</a:t>
            </a:r>
            <a:r>
              <a:rPr lang="nl-NL" sz="1400" i="1" dirty="0"/>
              <a:t> </a:t>
            </a:r>
            <a:r>
              <a:rPr lang="nl-NL" sz="1400" dirty="0"/>
              <a:t>zich niet te vermeerderen, lijken </a:t>
            </a:r>
            <a:r>
              <a:rPr lang="nl-NL" sz="1400" i="1" dirty="0"/>
              <a:t>P. </a:t>
            </a:r>
            <a:r>
              <a:rPr lang="nl-NL" sz="1400" i="1" dirty="0" err="1"/>
              <a:t>pachydermus</a:t>
            </a:r>
            <a:r>
              <a:rPr lang="nl-NL" sz="1400" i="1" dirty="0"/>
              <a:t> </a:t>
            </a:r>
            <a:r>
              <a:rPr lang="nl-NL" sz="1400" dirty="0"/>
              <a:t>en </a:t>
            </a:r>
            <a:br>
              <a:rPr lang="nl-NL" sz="1400" dirty="0"/>
            </a:br>
            <a:r>
              <a:rPr lang="nl-NL" sz="1400" i="1" dirty="0"/>
              <a:t>T. </a:t>
            </a:r>
            <a:r>
              <a:rPr lang="nl-NL" sz="1400" i="1" dirty="0" err="1"/>
              <a:t>primitivus</a:t>
            </a:r>
            <a:r>
              <a:rPr lang="nl-NL" sz="1400" i="1" dirty="0"/>
              <a:t> </a:t>
            </a:r>
            <a:r>
              <a:rPr lang="nl-NL" sz="1400" dirty="0"/>
              <a:t>zich sterk te vermeerderen en lijkt </a:t>
            </a:r>
            <a:r>
              <a:rPr lang="nl-NL" sz="1400" i="1" dirty="0"/>
              <a:t>T. </a:t>
            </a:r>
            <a:r>
              <a:rPr lang="nl-NL" sz="1400" i="1" dirty="0" err="1"/>
              <a:t>similis</a:t>
            </a:r>
            <a:r>
              <a:rPr lang="nl-NL" sz="1400" i="1" dirty="0"/>
              <a:t> </a:t>
            </a:r>
            <a:r>
              <a:rPr lang="nl-NL" sz="1400" dirty="0"/>
              <a:t>zich matig te vermeerderen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6" y="1010928"/>
            <a:ext cx="7881788" cy="33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25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369898"/>
            <a:ext cx="8229600" cy="775685"/>
          </a:xfrm>
        </p:spPr>
        <p:txBody>
          <a:bodyPr/>
          <a:lstStyle/>
          <a:p>
            <a:pPr algn="ctr"/>
            <a:r>
              <a:rPr lang="nl-NL" sz="2400" dirty="0"/>
              <a:t>Meerjarig effect </a:t>
            </a:r>
            <a:r>
              <a:rPr lang="nl-NL" sz="2400" i="1" dirty="0" err="1"/>
              <a:t>Tagetes</a:t>
            </a:r>
            <a:r>
              <a:rPr lang="nl-NL" sz="2400" i="1" dirty="0"/>
              <a:t> </a:t>
            </a:r>
            <a:r>
              <a:rPr lang="nl-NL" sz="2400" i="1" dirty="0" err="1"/>
              <a:t>patula</a:t>
            </a:r>
            <a:r>
              <a:rPr lang="nl-NL" sz="2400" i="1" dirty="0"/>
              <a:t> </a:t>
            </a:r>
            <a:r>
              <a:rPr lang="nl-NL" sz="2400" dirty="0"/>
              <a:t>op </a:t>
            </a:r>
            <a:r>
              <a:rPr lang="nl-NL" sz="2400" i="1" dirty="0"/>
              <a:t>P. </a:t>
            </a:r>
            <a:r>
              <a:rPr lang="nl-NL" sz="2400" i="1" dirty="0" err="1"/>
              <a:t>penetrans</a:t>
            </a:r>
            <a:endParaRPr lang="nl-NL" sz="2400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79437" y="1574808"/>
          <a:ext cx="844232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657600" y="41148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/>
            <a:r>
              <a:rPr lang="nl-NL" sz="1600" dirty="0">
                <a:latin typeface="Helvetica" pitchFamily="34" charset="0"/>
              </a:rPr>
              <a:t>Waspeen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105400" y="3886208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/>
            <a:r>
              <a:rPr lang="nl-NL" sz="1600" dirty="0">
                <a:latin typeface="Helvetica" pitchFamily="34" charset="0"/>
              </a:rPr>
              <a:t>Italiaans raaigras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09800" y="28956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/>
            <a:r>
              <a:rPr lang="nl-NL" sz="1600" dirty="0" err="1">
                <a:latin typeface="Helvetica" pitchFamily="34" charset="0"/>
              </a:rPr>
              <a:t>Facelia</a:t>
            </a:r>
            <a:endParaRPr lang="nl-NL" sz="1600" dirty="0">
              <a:latin typeface="Helvetica" pitchFamily="34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81200" y="4495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/>
            <a:r>
              <a:rPr lang="nl-NL" sz="1600" dirty="0" err="1">
                <a:latin typeface="Helvetica" pitchFamily="34" charset="0"/>
              </a:rPr>
              <a:t>Tagetes</a:t>
            </a:r>
            <a:endParaRPr lang="nl-NL" sz="16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0112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i="1" dirty="0" err="1"/>
              <a:t>Tagetes</a:t>
            </a:r>
            <a:r>
              <a:rPr lang="nl-NL" i="1" dirty="0"/>
              <a:t> </a:t>
            </a:r>
            <a:r>
              <a:rPr lang="nl-NL" i="1" dirty="0" err="1"/>
              <a:t>patula</a:t>
            </a:r>
            <a:r>
              <a:rPr lang="nl-NL" dirty="0"/>
              <a:t>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23481"/>
            <a:ext cx="8231188" cy="546630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600"/>
              </a:lnSpc>
            </a:pPr>
            <a:endParaRPr lang="nl-NL" sz="2000" dirty="0"/>
          </a:p>
          <a:p>
            <a:pPr lvl="0">
              <a:lnSpc>
                <a:spcPts val="1800"/>
              </a:lnSpc>
              <a:buClr>
                <a:srgbClr val="005172"/>
              </a:buClr>
            </a:pPr>
            <a:r>
              <a:rPr lang="nl-NL" sz="1800" i="1" dirty="0" err="1">
                <a:solidFill>
                  <a:srgbClr val="005172"/>
                </a:solidFill>
              </a:rPr>
              <a:t>Rhizoctonia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i="1" dirty="0" err="1">
                <a:solidFill>
                  <a:srgbClr val="005172"/>
                </a:solidFill>
              </a:rPr>
              <a:t>solani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dirty="0">
                <a:solidFill>
                  <a:srgbClr val="005172"/>
                </a:solidFill>
              </a:rPr>
              <a:t>AG 2-2 kan zich sterk vermeerderen in </a:t>
            </a:r>
            <a:r>
              <a:rPr lang="nl-NL" sz="1800" i="1" dirty="0" err="1">
                <a:solidFill>
                  <a:srgbClr val="005172"/>
                </a:solidFill>
              </a:rPr>
              <a:t>Tagetes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i="1" dirty="0" err="1">
                <a:solidFill>
                  <a:srgbClr val="005172"/>
                </a:solidFill>
              </a:rPr>
              <a:t>patula</a:t>
            </a:r>
            <a:r>
              <a:rPr lang="nl-NL" sz="1800" dirty="0">
                <a:solidFill>
                  <a:srgbClr val="005172"/>
                </a:solidFill>
              </a:rPr>
              <a:t>. De problemen met deze schimmel in schadegevoelige volggewassen als suikerbiet, peen, schorseneer, lelie en gladiool kunnen daardoor sterk toenemen.</a:t>
            </a:r>
          </a:p>
          <a:p>
            <a:pPr lvl="0">
              <a:lnSpc>
                <a:spcPts val="1800"/>
              </a:lnSpc>
              <a:buClr>
                <a:srgbClr val="005172"/>
              </a:buClr>
            </a:pPr>
            <a:r>
              <a:rPr lang="nl-NL" sz="1800" dirty="0">
                <a:solidFill>
                  <a:srgbClr val="005172"/>
                </a:solidFill>
              </a:rPr>
              <a:t>er zijn </a:t>
            </a:r>
            <a:r>
              <a:rPr lang="nl-NL" sz="1800" b="1" dirty="0">
                <a:solidFill>
                  <a:srgbClr val="005172"/>
                </a:solidFill>
              </a:rPr>
              <a:t>aanwijzingen </a:t>
            </a:r>
            <a:r>
              <a:rPr lang="nl-NL" sz="1800" dirty="0">
                <a:solidFill>
                  <a:srgbClr val="005172"/>
                </a:solidFill>
              </a:rPr>
              <a:t>dat </a:t>
            </a:r>
            <a:r>
              <a:rPr lang="nl-NL" sz="1800" i="1" dirty="0" err="1">
                <a:solidFill>
                  <a:srgbClr val="005172"/>
                </a:solidFill>
              </a:rPr>
              <a:t>Tagetes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i="1" dirty="0" err="1">
                <a:solidFill>
                  <a:srgbClr val="005172"/>
                </a:solidFill>
              </a:rPr>
              <a:t>patula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dirty="0">
                <a:solidFill>
                  <a:srgbClr val="005172"/>
                </a:solidFill>
              </a:rPr>
              <a:t>vatbaar is voor </a:t>
            </a:r>
            <a:r>
              <a:rPr lang="nl-NL" sz="1800" i="1" dirty="0" err="1">
                <a:solidFill>
                  <a:srgbClr val="005172"/>
                </a:solidFill>
              </a:rPr>
              <a:t>Verticillum</a:t>
            </a:r>
            <a:r>
              <a:rPr lang="nl-NL" sz="1800" i="1" dirty="0">
                <a:solidFill>
                  <a:srgbClr val="005172"/>
                </a:solidFill>
              </a:rPr>
              <a:t> </a:t>
            </a:r>
            <a:r>
              <a:rPr lang="nl-NL" sz="1800" i="1" dirty="0" err="1">
                <a:solidFill>
                  <a:srgbClr val="005172"/>
                </a:solidFill>
              </a:rPr>
              <a:t>dahliae</a:t>
            </a:r>
            <a:endParaRPr lang="nl-NL" sz="1800" dirty="0">
              <a:solidFill>
                <a:srgbClr val="005172"/>
              </a:solidFill>
            </a:endParaRPr>
          </a:p>
          <a:p>
            <a:pPr>
              <a:lnSpc>
                <a:spcPts val="1800"/>
              </a:lnSpc>
            </a:pP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27" y="1067408"/>
            <a:ext cx="6156405" cy="33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21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1055</Words>
  <Application>Microsoft Office PowerPoint</Application>
  <PresentationFormat>Diavoorstelling (4:3)</PresentationFormat>
  <Paragraphs>279</Paragraphs>
  <Slides>24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News Gothic</vt:lpstr>
      <vt:lpstr>Verdana</vt:lpstr>
      <vt:lpstr>Wingdings</vt:lpstr>
      <vt:lpstr>WUR</vt:lpstr>
      <vt:lpstr>Presentaties WURKS groenbemesters</vt:lpstr>
      <vt:lpstr>Afrikaantjes (Tagetes patula)</vt:lpstr>
      <vt:lpstr> Afrikaantjes (Tagetes patula)</vt:lpstr>
      <vt:lpstr> Afrikaantjes (Tagetes patula)</vt:lpstr>
      <vt:lpstr> Afrikaantjes (Tagetes patula)</vt:lpstr>
      <vt:lpstr> Afrikaantjes (Tagetes patula)</vt:lpstr>
      <vt:lpstr>Tagetes patula en aaltjes</vt:lpstr>
      <vt:lpstr>Meerjarig effect Tagetes patula op P. penetrans</vt:lpstr>
      <vt:lpstr>Tagetes patula en bodemschimmels</vt:lpstr>
      <vt:lpstr>Tagetes patula en bodemplagen</vt:lpstr>
      <vt:lpstr>Facelia  (Phacelia tanacetifolia)</vt:lpstr>
      <vt:lpstr>Facelia (Phacelia tanacetifolia)</vt:lpstr>
      <vt:lpstr>Facelia (Phacelia tanacetifolia)</vt:lpstr>
      <vt:lpstr>Facelia en aaltjes</vt:lpstr>
      <vt:lpstr>Facelia en bodemschimmels</vt:lpstr>
      <vt:lpstr>Raketblad (Solanum sisymbriifolium)</vt:lpstr>
      <vt:lpstr>Raketblad (Solanum sisymbriifolium)</vt:lpstr>
      <vt:lpstr>Raketblad (Solanum sisymbriifolium)</vt:lpstr>
      <vt:lpstr>Raketblad (Solanum sisymbriifolium)</vt:lpstr>
      <vt:lpstr>Raketblad en aaltjes</vt:lpstr>
      <vt:lpstr>Spurrie (Spergula arvensis)</vt:lpstr>
      <vt:lpstr>Spurrie (Spergula arvensis)</vt:lpstr>
      <vt:lpstr>Spurrie (Spergula arvensis)</vt:lpstr>
      <vt:lpstr>Spurrie en aaltjes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Molendijk, Leendert</cp:lastModifiedBy>
  <cp:revision>344</cp:revision>
  <cp:lastPrinted>2019-04-04T11:31:23Z</cp:lastPrinted>
  <dcterms:created xsi:type="dcterms:W3CDTF">2011-09-29T08:30:03Z</dcterms:created>
  <dcterms:modified xsi:type="dcterms:W3CDTF">2019-07-17T11:53:43Z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